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6" r:id="rId3"/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78d08eafd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578d08eafd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578d08eafd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78d08eafd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78d08eafd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578d08eafd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78d08eafd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78d08eafd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578d08eafd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78d08eafd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78d08eafd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578d08eafd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78d08eafd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78d08eafd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578d08eafd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4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685800" y="2194559"/>
            <a:ext cx="53340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15"/>
          <p:cNvSpPr txBox="1"/>
          <p:nvPr>
            <p:ph idx="2" type="body"/>
          </p:nvPr>
        </p:nvSpPr>
        <p:spPr>
          <a:xfrm>
            <a:off x="6172200" y="2194559"/>
            <a:ext cx="53340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15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5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5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3-HD-BTM.png" id="105" name="Google Shape;105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>
            <p:ph type="ctrTitle"/>
          </p:nvPr>
        </p:nvSpPr>
        <p:spPr>
          <a:xfrm>
            <a:off x="1371600" y="1803405"/>
            <a:ext cx="9448800" cy="18250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1" type="subTitle"/>
          </p:nvPr>
        </p:nvSpPr>
        <p:spPr>
          <a:xfrm>
            <a:off x="1371600" y="3632201"/>
            <a:ext cx="9448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08" name="Google Shape;108;p16"/>
          <p:cNvSpPr txBox="1"/>
          <p:nvPr>
            <p:ph idx="10" type="dt"/>
          </p:nvPr>
        </p:nvSpPr>
        <p:spPr>
          <a:xfrm>
            <a:off x="7909561" y="4314328"/>
            <a:ext cx="2910840" cy="3746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1" type="ftr"/>
          </p:nvPr>
        </p:nvSpPr>
        <p:spPr>
          <a:xfrm>
            <a:off x="1371600" y="4323845"/>
            <a:ext cx="640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6"/>
          <p:cNvSpPr txBox="1"/>
          <p:nvPr>
            <p:ph idx="12" type="sldNum"/>
          </p:nvPr>
        </p:nvSpPr>
        <p:spPr>
          <a:xfrm>
            <a:off x="8077200" y="14308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showMasterSp="0" type="secHead">
  <p:cSld name="SECTION_HEADER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3-HD-BTM.png" id="112" name="Google Shape;112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/>
          <p:nvPr>
            <p:ph type="title"/>
          </p:nvPr>
        </p:nvSpPr>
        <p:spPr>
          <a:xfrm>
            <a:off x="685800" y="753533"/>
            <a:ext cx="10820399" cy="28019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1024467" y="3641725"/>
            <a:ext cx="10490200" cy="955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 sz="22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5" name="Google Shape;115;p17"/>
          <p:cNvSpPr txBox="1"/>
          <p:nvPr>
            <p:ph idx="10" type="dt"/>
          </p:nvPr>
        </p:nvSpPr>
        <p:spPr>
          <a:xfrm>
            <a:off x="7814452" y="38100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7"/>
          <p:cNvSpPr txBox="1"/>
          <p:nvPr>
            <p:ph idx="11" type="ftr"/>
          </p:nvPr>
        </p:nvSpPr>
        <p:spPr>
          <a:xfrm>
            <a:off x="685800" y="381001"/>
            <a:ext cx="6991492" cy="3640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7"/>
          <p:cNvSpPr txBox="1"/>
          <p:nvPr>
            <p:ph idx="12" type="sldNum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2895600" y="762000"/>
            <a:ext cx="86106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914409" y="2183802"/>
            <a:ext cx="50799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0" sz="2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1" name="Google Shape;121;p18"/>
          <p:cNvSpPr txBox="1"/>
          <p:nvPr>
            <p:ph idx="2" type="body"/>
          </p:nvPr>
        </p:nvSpPr>
        <p:spPr>
          <a:xfrm>
            <a:off x="685800" y="3132666"/>
            <a:ext cx="5311775" cy="3086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3" type="body"/>
          </p:nvPr>
        </p:nvSpPr>
        <p:spPr>
          <a:xfrm>
            <a:off x="6400800" y="2183802"/>
            <a:ext cx="510540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0" sz="2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3" name="Google Shape;123;p18"/>
          <p:cNvSpPr txBox="1"/>
          <p:nvPr>
            <p:ph idx="4" type="body"/>
          </p:nvPr>
        </p:nvSpPr>
        <p:spPr>
          <a:xfrm>
            <a:off x="6172200" y="3132666"/>
            <a:ext cx="5334000" cy="3086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18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8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8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9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9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9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0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0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685800" y="1524000"/>
            <a:ext cx="41148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4995582" y="746759"/>
            <a:ext cx="6510618" cy="5471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21"/>
          <p:cNvSpPr txBox="1"/>
          <p:nvPr>
            <p:ph idx="2" type="body"/>
          </p:nvPr>
        </p:nvSpPr>
        <p:spPr>
          <a:xfrm>
            <a:off x="685800" y="3124199"/>
            <a:ext cx="4114800" cy="30944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0" name="Google Shape;140;p21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1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1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685800" y="1524000"/>
            <a:ext cx="687324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2"/>
          <p:cNvSpPr/>
          <p:nvPr>
            <p:ph idx="2" type="pic"/>
          </p:nvPr>
        </p:nvSpPr>
        <p:spPr>
          <a:xfrm>
            <a:off x="7861238" y="751241"/>
            <a:ext cx="3644962" cy="5467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685800" y="3124199"/>
            <a:ext cx="6873240" cy="30944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7" name="Google Shape;147;p22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2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2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anoramic Picture with Caption">
  <p:cSld name="Panoramic Picture with Capti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685777" y="4697360"/>
            <a:ext cx="10822034" cy="8193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3"/>
          <p:cNvSpPr/>
          <p:nvPr>
            <p:ph idx="2" type="pic"/>
          </p:nvPr>
        </p:nvSpPr>
        <p:spPr>
          <a:xfrm>
            <a:off x="681727" y="941439"/>
            <a:ext cx="10821840" cy="3478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53" name="Google Shape;153;p23"/>
          <p:cNvSpPr txBox="1"/>
          <p:nvPr>
            <p:ph idx="1" type="body"/>
          </p:nvPr>
        </p:nvSpPr>
        <p:spPr>
          <a:xfrm>
            <a:off x="685800" y="5516715"/>
            <a:ext cx="10820400" cy="7019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54" name="Google Shape;154;p23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3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3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aption" showMasterSp="0">
  <p:cSld name="Title and Caption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3-HD-BTM.png" id="158" name="Google Shape;158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 txBox="1"/>
          <p:nvPr>
            <p:ph type="title"/>
          </p:nvPr>
        </p:nvSpPr>
        <p:spPr>
          <a:xfrm>
            <a:off x="685800" y="753532"/>
            <a:ext cx="10820400" cy="2802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>
            <a:off x="1024467" y="3649133"/>
            <a:ext cx="10130516" cy="999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61" name="Google Shape;161;p24"/>
          <p:cNvSpPr txBox="1"/>
          <p:nvPr>
            <p:ph idx="10" type="dt"/>
          </p:nvPr>
        </p:nvSpPr>
        <p:spPr>
          <a:xfrm>
            <a:off x="7814452" y="38100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4"/>
          <p:cNvSpPr txBox="1"/>
          <p:nvPr>
            <p:ph idx="11" type="ftr"/>
          </p:nvPr>
        </p:nvSpPr>
        <p:spPr>
          <a:xfrm>
            <a:off x="685800" y="379941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4"/>
          <p:cNvSpPr txBox="1"/>
          <p:nvPr>
            <p:ph idx="12" type="sldNum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with Caption" showMasterSp="0">
  <p:cSld name="Quote with Caption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3-HD-BTM.png" id="165" name="Google Shape;165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5"/>
          <p:cNvSpPr txBox="1"/>
          <p:nvPr>
            <p:ph type="title"/>
          </p:nvPr>
        </p:nvSpPr>
        <p:spPr>
          <a:xfrm>
            <a:off x="1024467" y="753533"/>
            <a:ext cx="10151533" cy="26044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1303865" y="3365556"/>
            <a:ext cx="9592736" cy="444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68" name="Google Shape;168;p25"/>
          <p:cNvSpPr txBox="1"/>
          <p:nvPr>
            <p:ph idx="2" type="body"/>
          </p:nvPr>
        </p:nvSpPr>
        <p:spPr>
          <a:xfrm>
            <a:off x="1024467" y="3959862"/>
            <a:ext cx="10151533" cy="6798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69" name="Google Shape;169;p25"/>
          <p:cNvSpPr txBox="1"/>
          <p:nvPr>
            <p:ph idx="10" type="dt"/>
          </p:nvPr>
        </p:nvSpPr>
        <p:spPr>
          <a:xfrm>
            <a:off x="7814452" y="38100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5"/>
          <p:cNvSpPr txBox="1"/>
          <p:nvPr>
            <p:ph idx="11" type="ftr"/>
          </p:nvPr>
        </p:nvSpPr>
        <p:spPr>
          <a:xfrm>
            <a:off x="685800" y="379941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5"/>
          <p:cNvSpPr txBox="1"/>
          <p:nvPr>
            <p:ph idx="12" type="sldNum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2" name="Google Shape;172;p25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Times New Roman"/>
              <a:buNone/>
            </a:pPr>
            <a:r>
              <a:rPr b="0" lang="en-GB" sz="8000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endParaRPr/>
          </a:p>
        </p:txBody>
      </p:sp>
      <p:sp>
        <p:nvSpPr>
          <p:cNvPr id="173" name="Google Shape;173;p25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Times New Roman"/>
              <a:buNone/>
            </a:pPr>
            <a:r>
              <a:rPr b="0" lang="en-GB" sz="8000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me Card" showMasterSp="0">
  <p:cSld name="Name Card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3-HD-BTM.png" id="175" name="Google Shape;17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 txBox="1"/>
          <p:nvPr>
            <p:ph type="title"/>
          </p:nvPr>
        </p:nvSpPr>
        <p:spPr>
          <a:xfrm>
            <a:off x="1024495" y="1124701"/>
            <a:ext cx="10146186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1024467" y="3648315"/>
            <a:ext cx="10144654" cy="999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78" name="Google Shape;178;p26"/>
          <p:cNvSpPr txBox="1"/>
          <p:nvPr>
            <p:ph idx="10" type="dt"/>
          </p:nvPr>
        </p:nvSpPr>
        <p:spPr>
          <a:xfrm>
            <a:off x="7814452" y="378883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6"/>
          <p:cNvSpPr txBox="1"/>
          <p:nvPr>
            <p:ph idx="11" type="ftr"/>
          </p:nvPr>
        </p:nvSpPr>
        <p:spPr>
          <a:xfrm>
            <a:off x="685800" y="378883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6"/>
          <p:cNvSpPr txBox="1"/>
          <p:nvPr>
            <p:ph idx="12" type="sldNum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mn">
  <p:cSld name="3 Column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2895600" y="761999"/>
            <a:ext cx="8610599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7"/>
          <p:cNvSpPr txBox="1"/>
          <p:nvPr>
            <p:ph idx="1" type="body"/>
          </p:nvPr>
        </p:nvSpPr>
        <p:spPr>
          <a:xfrm>
            <a:off x="685800" y="2202080"/>
            <a:ext cx="3456432" cy="617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84" name="Google Shape;184;p27"/>
          <p:cNvSpPr txBox="1"/>
          <p:nvPr>
            <p:ph idx="2" type="body"/>
          </p:nvPr>
        </p:nvSpPr>
        <p:spPr>
          <a:xfrm>
            <a:off x="685799" y="2904565"/>
            <a:ext cx="3456432" cy="3314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85" name="Google Shape;185;p27"/>
          <p:cNvSpPr txBox="1"/>
          <p:nvPr>
            <p:ph idx="3" type="body"/>
          </p:nvPr>
        </p:nvSpPr>
        <p:spPr>
          <a:xfrm>
            <a:off x="4368800" y="2201333"/>
            <a:ext cx="3456432" cy="6265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86" name="Google Shape;186;p27"/>
          <p:cNvSpPr txBox="1"/>
          <p:nvPr>
            <p:ph idx="4" type="body"/>
          </p:nvPr>
        </p:nvSpPr>
        <p:spPr>
          <a:xfrm>
            <a:off x="4366858" y="2904067"/>
            <a:ext cx="3456432" cy="33146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87" name="Google Shape;187;p27"/>
          <p:cNvSpPr txBox="1"/>
          <p:nvPr>
            <p:ph idx="5" type="body"/>
          </p:nvPr>
        </p:nvSpPr>
        <p:spPr>
          <a:xfrm>
            <a:off x="8051800" y="2192866"/>
            <a:ext cx="3456432" cy="6265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88" name="Google Shape;188;p27"/>
          <p:cNvSpPr txBox="1"/>
          <p:nvPr>
            <p:ph idx="6" type="body"/>
          </p:nvPr>
        </p:nvSpPr>
        <p:spPr>
          <a:xfrm>
            <a:off x="8051801" y="2904565"/>
            <a:ext cx="3456432" cy="3314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89" name="Google Shape;189;p27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27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27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Picture Column">
  <p:cSld name="3 Picture Column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2895600" y="762000"/>
            <a:ext cx="8610599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8"/>
          <p:cNvSpPr txBox="1"/>
          <p:nvPr>
            <p:ph idx="1" type="body"/>
          </p:nvPr>
        </p:nvSpPr>
        <p:spPr>
          <a:xfrm>
            <a:off x="688618" y="4191000"/>
            <a:ext cx="3451582" cy="682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95" name="Google Shape;195;p28"/>
          <p:cNvSpPr/>
          <p:nvPr>
            <p:ph idx="2" type="pic"/>
          </p:nvPr>
        </p:nvSpPr>
        <p:spPr>
          <a:xfrm>
            <a:off x="688618" y="2362200"/>
            <a:ext cx="3451582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96" name="Google Shape;196;p28"/>
          <p:cNvSpPr txBox="1"/>
          <p:nvPr>
            <p:ph idx="3" type="body"/>
          </p:nvPr>
        </p:nvSpPr>
        <p:spPr>
          <a:xfrm>
            <a:off x="688618" y="4873764"/>
            <a:ext cx="3451582" cy="13449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97" name="Google Shape;197;p28"/>
          <p:cNvSpPr txBox="1"/>
          <p:nvPr>
            <p:ph idx="4" type="body"/>
          </p:nvPr>
        </p:nvSpPr>
        <p:spPr>
          <a:xfrm>
            <a:off x="4374263" y="4191000"/>
            <a:ext cx="3448935" cy="682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98" name="Google Shape;198;p28"/>
          <p:cNvSpPr/>
          <p:nvPr>
            <p:ph idx="5" type="pic"/>
          </p:nvPr>
        </p:nvSpPr>
        <p:spPr>
          <a:xfrm>
            <a:off x="4374263" y="2362200"/>
            <a:ext cx="3448936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99" name="Google Shape;199;p28"/>
          <p:cNvSpPr txBox="1"/>
          <p:nvPr>
            <p:ph idx="6" type="body"/>
          </p:nvPr>
        </p:nvSpPr>
        <p:spPr>
          <a:xfrm>
            <a:off x="4374264" y="4873763"/>
            <a:ext cx="3448935" cy="13449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00" name="Google Shape;200;p28"/>
          <p:cNvSpPr txBox="1"/>
          <p:nvPr>
            <p:ph idx="7" type="body"/>
          </p:nvPr>
        </p:nvSpPr>
        <p:spPr>
          <a:xfrm>
            <a:off x="8049731" y="4191000"/>
            <a:ext cx="3456469" cy="682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01" name="Google Shape;201;p28"/>
          <p:cNvSpPr/>
          <p:nvPr>
            <p:ph idx="8" type="pic"/>
          </p:nvPr>
        </p:nvSpPr>
        <p:spPr>
          <a:xfrm>
            <a:off x="8049855" y="2362200"/>
            <a:ext cx="3447878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02" name="Google Shape;202;p28"/>
          <p:cNvSpPr txBox="1"/>
          <p:nvPr>
            <p:ph idx="9" type="body"/>
          </p:nvPr>
        </p:nvSpPr>
        <p:spPr>
          <a:xfrm>
            <a:off x="8049731" y="4873761"/>
            <a:ext cx="3452445" cy="13449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03" name="Google Shape;203;p28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28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28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29"/>
          <p:cNvSpPr txBox="1"/>
          <p:nvPr>
            <p:ph idx="1" type="body"/>
          </p:nvPr>
        </p:nvSpPr>
        <p:spPr>
          <a:xfrm rot="5400000">
            <a:off x="4083937" y="-1203579"/>
            <a:ext cx="4024125" cy="108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9" name="Google Shape;209;p29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29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29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showMasterSp="0" type="vertTitleAndTx">
  <p:cSld name="VERTICAL_TITLE_AND_VERTICAL_TEXT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3-HD-BTM.png" id="213" name="Google Shape;21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0"/>
          <p:cNvSpPr txBox="1"/>
          <p:nvPr>
            <p:ph type="title"/>
          </p:nvPr>
        </p:nvSpPr>
        <p:spPr>
          <a:xfrm rot="5400000">
            <a:off x="8525933" y="1667933"/>
            <a:ext cx="3903133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30"/>
          <p:cNvSpPr txBox="1"/>
          <p:nvPr>
            <p:ph idx="1" type="body"/>
          </p:nvPr>
        </p:nvSpPr>
        <p:spPr>
          <a:xfrm rot="5400000">
            <a:off x="3175000" y="-1405467"/>
            <a:ext cx="3903133" cy="8204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6" name="Google Shape;216;p30"/>
          <p:cNvSpPr txBox="1"/>
          <p:nvPr>
            <p:ph idx="10" type="dt"/>
          </p:nvPr>
        </p:nvSpPr>
        <p:spPr>
          <a:xfrm>
            <a:off x="7814452" y="379941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30"/>
          <p:cNvSpPr txBox="1"/>
          <p:nvPr>
            <p:ph idx="11" type="ftr"/>
          </p:nvPr>
        </p:nvSpPr>
        <p:spPr>
          <a:xfrm>
            <a:off x="685800" y="381000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30"/>
          <p:cNvSpPr txBox="1"/>
          <p:nvPr>
            <p:ph idx="12" type="sldNum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3-HD-TOP.png" id="85" name="Google Shape;85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92000" cy="14414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  <a:defRPr b="0" i="0" sz="4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7" name="Google Shape;87;p13"/>
          <p:cNvSpPr txBox="1"/>
          <p:nvPr>
            <p:ph idx="1" type="body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683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localhost:3000/" TargetMode="External"/><Relationship Id="rId4" Type="http://schemas.openxmlformats.org/officeDocument/2006/relationships/image" Target="../media/image1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8500" y="-98474"/>
            <a:ext cx="5715000" cy="26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1"/>
          <p:cNvSpPr/>
          <p:nvPr/>
        </p:nvSpPr>
        <p:spPr>
          <a:xfrm>
            <a:off x="2139900" y="5471100"/>
            <a:ext cx="7912200" cy="138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Viktor Velev, Vladislav Georgiev, Kaloyan Madjunov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Martin Datsev, Petar Milev, Telerik Arsov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0"/>
          <p:cNvSpPr txBox="1"/>
          <p:nvPr>
            <p:ph type="title"/>
          </p:nvPr>
        </p:nvSpPr>
        <p:spPr>
          <a:xfrm>
            <a:off x="2466500" y="217948"/>
            <a:ext cx="8610600" cy="129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Categorical Search - implementation</a:t>
            </a:r>
            <a:endParaRPr/>
          </a:p>
        </p:txBody>
      </p:sp>
      <p:pic>
        <p:nvPicPr>
          <p:cNvPr id="293" name="Google Shape;29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8475" y="1322575"/>
            <a:ext cx="8180343" cy="5441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1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GB"/>
              <a:t>A HUMAN-LIKE SEARCH</a:t>
            </a:r>
            <a:endParaRPr/>
          </a:p>
        </p:txBody>
      </p:sp>
      <p:sp>
        <p:nvSpPr>
          <p:cNvPr id="299" name="Google Shape;299;p41"/>
          <p:cNvSpPr txBox="1"/>
          <p:nvPr>
            <p:ph idx="1" type="body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GB"/>
              <a:t>Natural input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GB"/>
              <a:t>Search terms extraction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GB"/>
              <a:t>Comparing by meaning</a:t>
            </a:r>
            <a:endParaRPr/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/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/>
          </a:p>
        </p:txBody>
      </p:sp>
      <p:pic>
        <p:nvPicPr>
          <p:cNvPr id="300" name="Google Shape;30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206622"/>
            <a:ext cx="12192000" cy="6163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8325" y="1997125"/>
            <a:ext cx="5419225" cy="422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2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GB"/>
              <a:t>TIME FOR DEMO</a:t>
            </a:r>
            <a:endParaRPr/>
          </a:p>
        </p:txBody>
      </p:sp>
      <p:pic>
        <p:nvPicPr>
          <p:cNvPr id="308" name="Google Shape;308;p4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9128" y="2057401"/>
            <a:ext cx="7324436" cy="4119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6322" y="1960800"/>
            <a:ext cx="2610150" cy="136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6454" y="2156662"/>
            <a:ext cx="2070234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56624" y="3324519"/>
            <a:ext cx="2359110" cy="276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GB"/>
              <a:t>THE PROBLEM</a:t>
            </a:r>
            <a:endParaRPr/>
          </a:p>
        </p:txBody>
      </p:sp>
      <p:sp>
        <p:nvSpPr>
          <p:cNvPr id="230" name="Google Shape;230;p32"/>
          <p:cNvSpPr txBox="1"/>
          <p:nvPr>
            <p:ph idx="1" type="body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GB"/>
              <a:t>The difficult tourists orientation in Sofia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GB"/>
              <a:t>The difficulty of finding a place to live</a:t>
            </a:r>
            <a:endParaRPr/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/>
          </a:p>
        </p:txBody>
      </p:sp>
      <p:pic>
        <p:nvPicPr>
          <p:cNvPr id="231" name="Google Shape;23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206622"/>
            <a:ext cx="12192000" cy="6163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74915" y="1990483"/>
            <a:ext cx="2211443" cy="2420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GB"/>
              <a:t>THE SOLUTION</a:t>
            </a:r>
            <a:endParaRPr/>
          </a:p>
        </p:txBody>
      </p:sp>
      <p:sp>
        <p:nvSpPr>
          <p:cNvPr id="238" name="Google Shape;238;p33"/>
          <p:cNvSpPr txBox="1"/>
          <p:nvPr>
            <p:ph idx="1" type="body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GB"/>
              <a:t>Fast user friendly analysis of Sofia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GB"/>
              <a:t>Population density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GB"/>
              <a:t>Sport facilities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GB"/>
              <a:t>Best quarters to live in</a:t>
            </a:r>
            <a:endParaRPr/>
          </a:p>
        </p:txBody>
      </p:sp>
      <p:pic>
        <p:nvPicPr>
          <p:cNvPr id="239" name="Google Shape;23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206622"/>
            <a:ext cx="12192000" cy="6163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GB"/>
              <a:t>THE TECHNOLOGIES</a:t>
            </a:r>
            <a:endParaRPr/>
          </a:p>
        </p:txBody>
      </p:sp>
      <p:sp>
        <p:nvSpPr>
          <p:cNvPr id="245" name="Google Shape;245;p34"/>
          <p:cNvSpPr txBox="1"/>
          <p:nvPr>
            <p:ph idx="1" type="body"/>
          </p:nvPr>
        </p:nvSpPr>
        <p:spPr>
          <a:xfrm>
            <a:off x="685800" y="2194559"/>
            <a:ext cx="5334000" cy="4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GB"/>
              <a:t>NLTK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GB"/>
              <a:t>NumPy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GB"/>
              <a:t>Selenium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GB"/>
              <a:t>GloVe – Stanford NLP</a:t>
            </a:r>
            <a:endParaRPr/>
          </a:p>
        </p:txBody>
      </p:sp>
      <p:sp>
        <p:nvSpPr>
          <p:cNvPr id="246" name="Google Shape;246;p34"/>
          <p:cNvSpPr txBox="1"/>
          <p:nvPr>
            <p:ph idx="2" type="body"/>
          </p:nvPr>
        </p:nvSpPr>
        <p:spPr>
          <a:xfrm>
            <a:off x="6172200" y="2194559"/>
            <a:ext cx="5334000" cy="4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GB"/>
              <a:t>GenSim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GB"/>
              <a:t>Pandas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GB"/>
              <a:t>TextBlob</a:t>
            </a:r>
            <a:endParaRPr/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/>
          </a:p>
        </p:txBody>
      </p:sp>
      <p:pic>
        <p:nvPicPr>
          <p:cNvPr id="247" name="Google Shape;24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206622"/>
            <a:ext cx="12192000" cy="6163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GB"/>
              <a:t>THE DATA ASSIMILATION</a:t>
            </a:r>
            <a:endParaRPr/>
          </a:p>
        </p:txBody>
      </p:sp>
      <p:sp>
        <p:nvSpPr>
          <p:cNvPr id="253" name="Google Shape;253;p35"/>
          <p:cNvSpPr txBox="1"/>
          <p:nvPr>
            <p:ph idx="1" type="body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GB"/>
              <a:t>Airbnb API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GB"/>
              <a:t>Tripadvisor API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GB"/>
              <a:t>Dataset with a polyon of the quarters in Sofia</a:t>
            </a:r>
            <a:endParaRPr/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/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/>
          </a:p>
        </p:txBody>
      </p:sp>
      <p:pic>
        <p:nvPicPr>
          <p:cNvPr id="254" name="Google Shape;25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206622"/>
            <a:ext cx="12192000" cy="6163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36027" y="1990991"/>
            <a:ext cx="2613073" cy="24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2774" y="1897500"/>
            <a:ext cx="2055725" cy="64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2600" y="2194542"/>
            <a:ext cx="1536613" cy="960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6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GB"/>
              <a:t>EXPLORING THE DATA</a:t>
            </a:r>
            <a:endParaRPr/>
          </a:p>
        </p:txBody>
      </p:sp>
      <p:sp>
        <p:nvSpPr>
          <p:cNvPr id="263" name="Google Shape;263;p36"/>
          <p:cNvSpPr txBox="1"/>
          <p:nvPr>
            <p:ph idx="1" type="body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GB"/>
              <a:t>Sentiment analysis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GB"/>
              <a:t>Topic modelling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/>
              <a:t>Scoring locations by topics</a:t>
            </a:r>
            <a:endParaRPr/>
          </a:p>
          <a:p>
            <a:pPr indent="-241300" lvl="0" marL="228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/>
              <a:t>Categorical Search</a:t>
            </a:r>
            <a:endParaRPr/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/>
          </a:p>
        </p:txBody>
      </p:sp>
      <p:pic>
        <p:nvPicPr>
          <p:cNvPr id="264" name="Google Shape;26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206622"/>
            <a:ext cx="12192000" cy="6163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 txBox="1"/>
          <p:nvPr>
            <p:ph type="title"/>
          </p:nvPr>
        </p:nvSpPr>
        <p:spPr>
          <a:xfrm>
            <a:off x="2895600" y="764373"/>
            <a:ext cx="8610600" cy="129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Sentiment Analysis</a:t>
            </a:r>
            <a:endParaRPr/>
          </a:p>
        </p:txBody>
      </p:sp>
      <p:pic>
        <p:nvPicPr>
          <p:cNvPr id="271" name="Google Shape;27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500" y="1745177"/>
            <a:ext cx="6988400" cy="501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8"/>
          <p:cNvSpPr txBox="1"/>
          <p:nvPr>
            <p:ph type="title"/>
          </p:nvPr>
        </p:nvSpPr>
        <p:spPr>
          <a:xfrm>
            <a:off x="2895600" y="764373"/>
            <a:ext cx="8610600" cy="129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Topic Modelling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212" y="1696274"/>
            <a:ext cx="11565576" cy="4753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9"/>
          <p:cNvSpPr txBox="1"/>
          <p:nvPr>
            <p:ph type="title"/>
          </p:nvPr>
        </p:nvSpPr>
        <p:spPr>
          <a:xfrm>
            <a:off x="2886200" y="491198"/>
            <a:ext cx="8610600" cy="129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Categorical Search - demo</a:t>
            </a:r>
            <a:endParaRPr/>
          </a:p>
        </p:txBody>
      </p:sp>
      <p:pic>
        <p:nvPicPr>
          <p:cNvPr id="285" name="Google Shape;285;p39"/>
          <p:cNvPicPr preferRelativeResize="0"/>
          <p:nvPr/>
        </p:nvPicPr>
        <p:blipFill rotWithShape="1">
          <a:blip r:embed="rId3">
            <a:alphaModFix/>
          </a:blip>
          <a:srcRect b="45940" l="0" r="0" t="0"/>
          <a:stretch/>
        </p:blipFill>
        <p:spPr>
          <a:xfrm>
            <a:off x="1209975" y="1648550"/>
            <a:ext cx="9314349" cy="371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9"/>
          <p:cNvPicPr preferRelativeResize="0"/>
          <p:nvPr/>
        </p:nvPicPr>
        <p:blipFill rotWithShape="1">
          <a:blip r:embed="rId4">
            <a:alphaModFix/>
          </a:blip>
          <a:srcRect b="0" l="0" r="0" t="94181"/>
          <a:stretch/>
        </p:blipFill>
        <p:spPr>
          <a:xfrm>
            <a:off x="0" y="5605111"/>
            <a:ext cx="20913827" cy="72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apor Trail">
  <a:themeElements>
    <a:clrScheme name="Vapor Trail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